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pic>
        <p:nvPicPr>
          <p:cNvPr id="57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58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pic>
        <p:nvPicPr>
          <p:cNvPr id="106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0" name="Line 1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1" name="Line 1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9" name="CustomShape 20"/>
          <p:cNvSpPr/>
          <p:nvPr/>
        </p:nvSpPr>
        <p:spPr>
          <a:xfrm rot="10800000">
            <a:off x="842760" y="5666040"/>
            <a:ext cx="842400" cy="5665680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b="0" lang="ru-RU" sz="54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ru-RU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F5ED55AF-0A83-4220-8F5D-EB60963DCD84}" type="slidenum">
              <a:rPr b="0" lang="ru-RU" sz="9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" name="PlaceHolder 2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Второй уровень структуры</a:t>
            </a:r>
            <a:endParaRPr b="0" lang="ru-RU" sz="14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Третий уровень структуры</a:t>
            </a:r>
            <a:endParaRPr b="0" lang="ru-RU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Четвёртый уровень структуры</a:t>
            </a:r>
            <a:endParaRPr b="0" lang="ru-RU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Пятый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Шестой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Седьмой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Line 1"/>
          <p:cNvSpPr/>
          <p:nvPr/>
        </p:nvSpPr>
        <p:spPr>
          <a:xfrm>
            <a:off x="9370800" y="0"/>
            <a:ext cx="1219320" cy="6858000"/>
          </a:xfrm>
          <a:prstGeom prst="line">
            <a:avLst/>
          </a:prstGeom>
          <a:ln w="9360">
            <a:solidFill>
              <a:schemeClr val="bg1">
                <a:lumMod val="7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0" name="Line 2"/>
          <p:cNvSpPr/>
          <p:nvPr/>
        </p:nvSpPr>
        <p:spPr>
          <a:xfrm flipH="1">
            <a:off x="7425000" y="3681360"/>
            <a:ext cx="4763520" cy="3176640"/>
          </a:xfrm>
          <a:prstGeom prst="line">
            <a:avLst/>
          </a:prstGeom>
          <a:ln w="9360">
            <a:solidFill>
              <a:schemeClr val="bg1">
                <a:lumMod val="8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9181440" y="-8640"/>
            <a:ext cx="3007080" cy="6866280"/>
          </a:xfrm>
          <a:custGeom>
            <a:avLst/>
            <a:gdLst/>
            <a:ah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2" name="CustomShape 4"/>
          <p:cNvSpPr/>
          <p:nvPr/>
        </p:nvSpPr>
        <p:spPr>
          <a:xfrm>
            <a:off x="9603360" y="-8640"/>
            <a:ext cx="2588040" cy="6866280"/>
          </a:xfrm>
          <a:custGeom>
            <a:avLst/>
            <a:gdLst/>
            <a:ah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3" name="CustomShape 5"/>
          <p:cNvSpPr/>
          <p:nvPr/>
        </p:nvSpPr>
        <p:spPr>
          <a:xfrm>
            <a:off x="8932320" y="3048120"/>
            <a:ext cx="3259440" cy="380952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4" name="CustomShape 6"/>
          <p:cNvSpPr/>
          <p:nvPr/>
        </p:nvSpPr>
        <p:spPr>
          <a:xfrm>
            <a:off x="9334440" y="-8640"/>
            <a:ext cx="2854080" cy="6866280"/>
          </a:xfrm>
          <a:custGeom>
            <a:avLst/>
            <a:gdLst/>
            <a:ah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5" name="CustomShape 7"/>
          <p:cNvSpPr/>
          <p:nvPr/>
        </p:nvSpPr>
        <p:spPr>
          <a:xfrm>
            <a:off x="10898640" y="-8640"/>
            <a:ext cx="1289880" cy="6866280"/>
          </a:xfrm>
          <a:custGeom>
            <a:avLst/>
            <a:gdLst/>
            <a:ah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6" name="CustomShape 8"/>
          <p:cNvSpPr/>
          <p:nvPr/>
        </p:nvSpPr>
        <p:spPr>
          <a:xfrm>
            <a:off x="10938960" y="-8640"/>
            <a:ext cx="1249560" cy="6866280"/>
          </a:xfrm>
          <a:custGeom>
            <a:avLst/>
            <a:gdLst/>
            <a:ah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7" name="CustomShape 9"/>
          <p:cNvSpPr/>
          <p:nvPr/>
        </p:nvSpPr>
        <p:spPr>
          <a:xfrm>
            <a:off x="10371600" y="3589920"/>
            <a:ext cx="1816920" cy="3267720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8" name="CustomShape 10"/>
          <p:cNvSpPr/>
          <p:nvPr/>
        </p:nvSpPr>
        <p:spPr>
          <a:xfrm>
            <a:off x="0" y="4013280"/>
            <a:ext cx="448200" cy="284436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>
            <a:outerShdw blurRad="38100" dir="5400000" dist="254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69" name="PlaceHolder 1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b="0" lang="ru-RU" sz="3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Образец заголовка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70" name="PlaceHolder 1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b="0" lang="ru-RU" sz="9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9.6.20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1" name="PlaceHolder 1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2" name="PlaceHolder 1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69A5A114-2C24-4A58-B759-7AA468506535}" type="slidenum">
              <a:rPr b="0" lang="ru-RU" sz="9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3" name="PlaceHolder 1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Второй уровень структуры</a:t>
            </a:r>
            <a:endParaRPr b="0" lang="ru-RU" sz="14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Третий уровень структуры</a:t>
            </a:r>
            <a:endParaRPr b="0" lang="ru-RU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2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Четвёртый уровень структуры</a:t>
            </a:r>
            <a:endParaRPr b="0" lang="ru-RU" sz="12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Пятый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Шестой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Седьмой уровень структуры</a:t>
            </a:r>
            <a:endParaRPr b="0" lang="ru-RU" sz="2000" spc="-1" strike="noStrike">
              <a:solidFill>
                <a:srgbClr val="40404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534680" y="2382840"/>
            <a:ext cx="7766640" cy="259560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0" lang="ru-RU" sz="6600" spc="-1" strike="noStrike">
                <a:solidFill>
                  <a:srgbClr val="90c226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Практикум з розв’язування задач підвищеної складності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983520" y="640080"/>
            <a:ext cx="10404360" cy="5269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	</a:t>
            </a:r>
            <a:r>
              <a:rPr b="0" lang="ru-RU" sz="44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r>
              <a:rPr b="0" lang="ru-RU" sz="4400" spc="-1" strike="noStrike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Мета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вивчення навчальної дисципліни </a:t>
            </a:r>
            <a:r>
              <a:rPr b="0" lang="ru-RU" sz="44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«Практикум з розв’язування задач підвищеної складності» 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є: ознайомити студентів з нестандартними методами розв’язування математичних підвищеного рівня складності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2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109">
                                            <p:txEl>
                                              <p:pRg st="0" end="2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886680" y="972360"/>
            <a:ext cx="8949600" cy="478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Основними завданнями</a:t>
            </a:r>
            <a:r>
              <a:rPr b="0" lang="ru-RU" sz="44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 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вивчення дисципліни </a:t>
            </a:r>
            <a:r>
              <a:rPr b="0" lang="ru-RU" sz="44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«Практикум з розв’язування задач підвищеної складності» </a:t>
            </a:r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є: навчити студентів застосовувати нестандартні методи для розв’язування задач з математики високого рівня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0" dur="indefinite" restart="never" nodeType="tmRoot">
          <p:childTnLst>
            <p:seq>
              <p:cTn id="11" dur="indefinite" nodeType="mainSeq">
                <p:childTnLst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40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Студенти повинні володіти: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1281600" y="1693080"/>
            <a:ext cx="9434520" cy="425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основними методами розв’язування задач на подільність;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основними методами розв’язування функціональних рівнянь;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основними методами доведення нерівностей;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основні методи розв’язування задач теорії чисел та задач логічного характеру;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основні методи розв’язування алгебраїчних та функціональних рівнянь;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основні методи доведення нерівностей;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основні методи розв’язування геометричних задач;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розв’язувати задачі з теорії чисел та задачі логічного характеру;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розв’язувати алгебраїчні та функціональні рівняння;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доводити нерівності;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99c63d"/>
              </a:buClr>
              <a:buFont typeface="Wingdings" charset="2"/>
              <a:buChar char=""/>
            </a:pP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розв’язувати задачі з геометрії.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>
                <p:childTnLst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12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5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" dur="500"/>
                                        <p:tgtEl>
                                          <p:spTgt spid="112">
                                            <p:txEl>
                                              <p:pRg st="55" end="1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12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3" dur="500"/>
                                        <p:tgtEl>
                                          <p:spTgt spid="112">
                                            <p:txEl>
                                              <p:pRg st="112" end="1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54" end="2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8" dur="500"/>
                                        <p:tgtEl>
                                          <p:spTgt spid="112">
                                            <p:txEl>
                                              <p:pRg st="154" end="2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32" end="3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3" dur="500"/>
                                        <p:tgtEl>
                                          <p:spTgt spid="112">
                                            <p:txEl>
                                              <p:pRg st="232" end="3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01" end="33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8" dur="500"/>
                                        <p:tgtEl>
                                          <p:spTgt spid="112">
                                            <p:txEl>
                                              <p:pRg st="301" end="33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39" end="3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3" dur="500"/>
                                        <p:tgtEl>
                                          <p:spTgt spid="112">
                                            <p:txEl>
                                              <p:pRg st="339" end="38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88" end="4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8" dur="500"/>
                                        <p:tgtEl>
                                          <p:spTgt spid="112">
                                            <p:txEl>
                                              <p:pRg st="388" end="4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54" end="5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3" dur="500"/>
                                        <p:tgtEl>
                                          <p:spTgt spid="112">
                                            <p:txEl>
                                              <p:pRg st="454" end="5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06" end="5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8" dur="500"/>
                                        <p:tgtEl>
                                          <p:spTgt spid="112">
                                            <p:txEl>
                                              <p:pRg st="506" end="5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27" end="5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3" dur="500"/>
                                        <p:tgtEl>
                                          <p:spTgt spid="112">
                                            <p:txEl>
                                              <p:pRg st="527" end="56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1815120" y="2595960"/>
            <a:ext cx="8700120" cy="13712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ru-RU" sz="8800" spc="-1" strike="noStrike">
                <a:solidFill>
                  <a:srgbClr val="99c63d"/>
                </a:solidFill>
                <a:uFill>
                  <a:solidFill>
                    <a:srgbClr val="ffffff"/>
                  </a:solidFill>
                </a:uFill>
                <a:latin typeface="Trebuchet MS"/>
              </a:rPr>
              <a:t>Дякую за увагу!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rebuchet MS"/>
            </a:endParaRPr>
          </a:p>
        </p:txBody>
      </p:sp>
    </p:spTree>
  </p:cSld>
  <p:timing>
    <p:tnLst>
      <p:par>
        <p:cTn id="74" dur="indefinite" restart="never" nodeType="tmRoot">
          <p:childTnLst>
            <p:seq>
              <p:cTn id="7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</TotalTime>
  <Application>LibreOffice/5.1.4.2$Windows_x86 LibreOffice_project/f99d75f39f1c57ebdd7ffc5f42867c12031db97a</Application>
  <Words>137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2020-06-04T06:35:56Z</dcterms:created>
  <dc:creator>User</dc:creator>
  <dc:description/>
  <dc:language>ru-RU</dc:language>
  <cp:lastModifiedBy/>
  <dcterms:modified xsi:type="dcterms:W3CDTF">2020-06-09T10:00:37Z</dcterms:modified>
  <cp:revision>11</cp:revision>
  <dc:subject/>
  <dc:title>Практикум з розв’язування задач підвищеної складності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5</vt:i4>
  </property>
</Properties>
</file>